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65" r:id="rId4"/>
    <p:sldId id="266" r:id="rId5"/>
    <p:sldId id="26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74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9F3787-6722-A94D-90A2-EA17235AAD29}"/>
              </a:ext>
            </a:extLst>
          </p:cNvPr>
          <p:cNvSpPr txBox="1"/>
          <p:nvPr/>
        </p:nvSpPr>
        <p:spPr>
          <a:xfrm>
            <a:off x="567559" y="536027"/>
            <a:ext cx="976411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2.1 DOF of a Rigid Body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2.2 DOF of a Robot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2.3 C-space Topology and Representation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124012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Two C-spaces may have the same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dof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but differ in other ways.  The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topology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(“shape”) of a space is independent of how we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Two spaces are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topologically equivalent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if one can be continuously deformed to the other without cutting or pasting.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Some spaces are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Cartesian products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of spaces of lower dimension, e.g.,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       (1d)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𝔼,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= 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(2d)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𝔼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𝔼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𝔼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× S = T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𝔼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S  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(higher)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𝔼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× S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× T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</a:p>
          <a:p>
            <a:endParaRPr lang="en-US" sz="2400" dirty="0">
              <a:latin typeface="Arial" panose="020B0604020202020204" pitchFamily="34" charset="0"/>
              <a:ea typeface="STIXGeneral" pitchFamily="2" charset="2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Represent Euclidean (“flat”) spaces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𝔼</a:t>
            </a:r>
            <a:r>
              <a:rPr lang="en-US" sz="24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 as </a:t>
            </a:r>
            <a:r>
              <a:rPr lang="en-US" sz="2400" dirty="0" err="1"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ℝ</a:t>
            </a:r>
            <a:r>
              <a:rPr lang="en-US" sz="2400" i="1" baseline="30000" dirty="0" err="1">
                <a:latin typeface="Times New Roman" panose="02020603050405020304" pitchFamily="18" charset="0"/>
                <a:ea typeface="STIXGeneral" pitchFamily="2" charset="2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.  For curved spaces, choose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minimum-parameter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explicit parameterizations</a:t>
            </a:r>
            <a:r>
              <a:rPr lang="en-US" sz="2400" dirty="0"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 (choose between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singularities</a:t>
            </a:r>
            <a:r>
              <a:rPr lang="en-US" sz="2400" dirty="0"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 or an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atlas</a:t>
            </a:r>
            <a:r>
              <a:rPr lang="en-US" sz="2400" dirty="0"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 of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coordinate charts</a:t>
            </a:r>
            <a:r>
              <a:rPr lang="en-US" sz="2400" dirty="0"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), 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STIXGeneral" pitchFamily="2" charset="2"/>
                <a:cs typeface="Arial" panose="020B0604020202020204" pitchFamily="34" charset="0"/>
              </a:rPr>
              <a:t>implicit representation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(use more numbers subject to constraints).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E5B728-7D97-4244-AF5E-8C617DD64632}"/>
              </a:ext>
            </a:extLst>
          </p:cNvPr>
          <p:cNvSpPr/>
          <p:nvPr/>
        </p:nvSpPr>
        <p:spPr>
          <a:xfrm>
            <a:off x="384313" y="2188564"/>
            <a:ext cx="11395457" cy="47293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BFC6CD2-4DF3-074E-8978-17A01964F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D14846-0B37-BE42-ABDE-854558C4F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110601-A61E-8C48-ADD1-4C43306A5E7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544" y="136525"/>
            <a:ext cx="5885571" cy="61351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877F24-BE0E-5C4F-AA52-AA40EBE3E63A}"/>
              </a:ext>
            </a:extLst>
          </p:cNvPr>
          <p:cNvSpPr txBox="1"/>
          <p:nvPr/>
        </p:nvSpPr>
        <p:spPr>
          <a:xfrm>
            <a:off x="6862115" y="1490869"/>
            <a:ext cx="4051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Any value in an atlas of coordinate charts?</a:t>
            </a:r>
          </a:p>
          <a:p>
            <a:pPr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 implicit representation?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E0CEA-4FBD-0C4A-8813-8D41DE8E3E9A}"/>
              </a:ext>
            </a:extLst>
          </p:cNvPr>
          <p:cNvSpPr txBox="1"/>
          <p:nvPr/>
        </p:nvSpPr>
        <p:spPr>
          <a:xfrm>
            <a:off x="6862115" y="3204092"/>
            <a:ext cx="4051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Any value in an atlas of coordinate charts?</a:t>
            </a:r>
          </a:p>
          <a:p>
            <a:pPr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 implicit representation?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38E166-17B3-6B4E-90A6-17F4634D7FEF}"/>
              </a:ext>
            </a:extLst>
          </p:cNvPr>
          <p:cNvSpPr txBox="1"/>
          <p:nvPr/>
        </p:nvSpPr>
        <p:spPr>
          <a:xfrm>
            <a:off x="6862115" y="4917315"/>
            <a:ext cx="4051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Any value in an atlas of coordinate charts?</a:t>
            </a:r>
          </a:p>
          <a:p>
            <a:pPr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 implicit representation?</a:t>
            </a:r>
          </a:p>
        </p:txBody>
      </p:sp>
    </p:spTree>
    <p:extLst>
      <p:ext uri="{BB962C8B-B14F-4D97-AF65-F5344CB8AC3E}">
        <p14:creationId xmlns:p14="http://schemas.microsoft.com/office/powerpoint/2010/main" val="224993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487965-B900-F14C-BB7A-181301E98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D581BF-E6FC-E847-A964-F2FABEABB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9D6BF1-F8A9-4542-8A56-7B6372C73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01" y="530173"/>
            <a:ext cx="5549900" cy="3594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EC32AC-8915-1E4A-884C-7FFD07C6F5E4}"/>
              </a:ext>
            </a:extLst>
          </p:cNvPr>
          <p:cNvSpPr txBox="1"/>
          <p:nvPr/>
        </p:nvSpPr>
        <p:spPr>
          <a:xfrm>
            <a:off x="6612149" y="530173"/>
            <a:ext cx="493878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C-space topology, with and without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arm joint limits, rotor angles? 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Implicit/explicit representations?  </a:t>
            </a:r>
          </a:p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Grübler’s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formula?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530DD2-65D5-F245-8B76-5D279F27A29A}"/>
              </a:ext>
            </a:extLst>
          </p:cNvPr>
          <p:cNvSpPr txBox="1"/>
          <p:nvPr/>
        </p:nvSpPr>
        <p:spPr>
          <a:xfrm>
            <a:off x="1811333" y="4870980"/>
            <a:ext cx="2531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www.prodrone.com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/archives/1420/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D52397-C229-AB42-A68B-DDAD9DD4EC3E}"/>
              </a:ext>
            </a:extLst>
          </p:cNvPr>
          <p:cNvSpPr txBox="1"/>
          <p:nvPr/>
        </p:nvSpPr>
        <p:spPr>
          <a:xfrm>
            <a:off x="932086" y="4273276"/>
            <a:ext cx="4289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hexrotor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with two 5-DOF arms</a:t>
            </a:r>
          </a:p>
        </p:txBody>
      </p:sp>
    </p:spTree>
    <p:extLst>
      <p:ext uri="{BB962C8B-B14F-4D97-AF65-F5344CB8AC3E}">
        <p14:creationId xmlns:p14="http://schemas.microsoft.com/office/powerpoint/2010/main" val="3278498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487965-B900-F14C-BB7A-181301E98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D581BF-E6FC-E847-A964-F2FABEABB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098590-6BD5-9B49-8C10-F4671B36D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221" y="330222"/>
            <a:ext cx="3901110" cy="38591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6975D1-09C6-D44F-B887-0702F9C80FA5}"/>
              </a:ext>
            </a:extLst>
          </p:cNvPr>
          <p:cNvSpPr txBox="1"/>
          <p:nvPr/>
        </p:nvSpPr>
        <p:spPr>
          <a:xfrm>
            <a:off x="193905" y="4333461"/>
            <a:ext cx="53591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KUKA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youBot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mecanum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-wheel omnidirectional base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moving on flat ground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plus 5-DOF robot arm + gripper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259BF4-01E5-3A47-9431-8C20CF215937}"/>
              </a:ext>
            </a:extLst>
          </p:cNvPr>
          <p:cNvSpPr txBox="1"/>
          <p:nvPr/>
        </p:nvSpPr>
        <p:spPr>
          <a:xfrm>
            <a:off x="5897217" y="516835"/>
            <a:ext cx="54088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C-space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opology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and representation?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Include gripper, wheel angles?</a:t>
            </a:r>
          </a:p>
        </p:txBody>
      </p:sp>
    </p:spTree>
    <p:extLst>
      <p:ext uri="{BB962C8B-B14F-4D97-AF65-F5344CB8AC3E}">
        <p14:creationId xmlns:p14="http://schemas.microsoft.com/office/powerpoint/2010/main" val="4203774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311</Words>
  <Application>Microsoft Macintosh PowerPoint</Application>
  <PresentationFormat>Widescreen</PresentationFormat>
  <Paragraphs>58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71</cp:revision>
  <cp:lastPrinted>2020-09-17T14:07:13Z</cp:lastPrinted>
  <dcterms:created xsi:type="dcterms:W3CDTF">2020-09-16T15:38:21Z</dcterms:created>
  <dcterms:modified xsi:type="dcterms:W3CDTF">2020-11-24T00:15:05Z</dcterms:modified>
</cp:coreProperties>
</file>

<file path=docProps/thumbnail.jpeg>
</file>